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sldIdLst>
    <p:sldId id="312" r:id="rId2"/>
    <p:sldId id="257" r:id="rId3"/>
    <p:sldId id="318" r:id="rId4"/>
    <p:sldId id="326" r:id="rId5"/>
    <p:sldId id="320" r:id="rId6"/>
    <p:sldId id="321" r:id="rId7"/>
    <p:sldId id="323" r:id="rId8"/>
    <p:sldId id="327" r:id="rId9"/>
    <p:sldId id="328" r:id="rId10"/>
    <p:sldId id="329" r:id="rId11"/>
    <p:sldId id="324" r:id="rId12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00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4660"/>
  </p:normalViewPr>
  <p:slideViewPr>
    <p:cSldViewPr>
      <p:cViewPr varScale="1">
        <p:scale>
          <a:sx n="114" d="100"/>
          <a:sy n="114" d="100"/>
        </p:scale>
        <p:origin x="166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A8D31-C304-4559-B3F2-7AAD107CC71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271A9-BBCF-4837-9D05-6595FD064F5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0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438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438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Tm="8438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438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438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15CE1B2-C4A5-4E27-B5C4-8F6060D63505}" type="datetimeFigureOut">
              <a:rPr lang="ru-RU" smtClean="0"/>
              <a:pPr/>
              <a:t>23.03.2021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7D6FA08-795C-476C-863D-C3C11C5A68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Tm="8438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dre\Desktop\ФОТО ДЛЯ ФИЛЬМА\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44741"/>
            <a:ext cx="10119801" cy="671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Галя\Рабочий стол\Презентация\avatar510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1" y="260648"/>
            <a:ext cx="723406" cy="778348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2576711" y="1124744"/>
            <a:ext cx="5485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Государственное бюджетное учреждение здравоохранения  Архангельской области «Ильинская центральная районная больница»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399378"/>
      </p:ext>
    </p:extLst>
  </p:cSld>
  <p:clrMapOvr>
    <a:masterClrMapping/>
  </p:clrMapOvr>
  <p:transition advTm="843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adre\Downloads\lvxzJ2fNi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2068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ct val="45000"/>
              <a:defRPr/>
            </a:pPr>
            <a:r>
              <a:rPr lang="ru-RU" altLang="ru-RU" b="1" i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Врачи ГБУЗ Архангельской области </a:t>
            </a:r>
            <a:r>
              <a:rPr lang="en-US" altLang="ru-RU" b="1" i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“</a:t>
            </a:r>
            <a:r>
              <a:rPr lang="ru-RU" altLang="ru-RU" b="1" i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Ильинская ЦРБ</a:t>
            </a:r>
            <a:r>
              <a:rPr lang="en-US" altLang="ru-RU" b="1" i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”</a:t>
            </a:r>
            <a:endParaRPr lang="en-GB" altLang="ru-RU" b="1" i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20298"/>
      </p:ext>
    </p:extLst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00013"/>
            <a:ext cx="9359900" cy="71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084538" y="116632"/>
            <a:ext cx="7087862" cy="12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r>
              <a:rPr lang="ru-RU" altLang="ru-RU" sz="4000" b="1" i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Добро пожаловать на работу в наше учреждение </a:t>
            </a:r>
            <a:endParaRPr lang="en-GB" altLang="ru-RU" sz="4000" b="1" i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324544" y="5739814"/>
            <a:ext cx="6624637" cy="12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en-GB" altLang="ru-RU" sz="2400" b="1" i="1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46240"/>
      </p:ext>
    </p:extLst>
  </p:cSld>
  <p:clrMapOvr>
    <a:masterClrMapping/>
  </p:clrMapOvr>
  <p:transition spd="slow"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27514" y="1030399"/>
            <a:ext cx="3500462" cy="5632311"/>
          </a:xfrm>
          <a:prstGeom prst="rect">
            <a:avLst/>
          </a:prstGeom>
          <a:gradFill>
            <a:gsLst>
              <a:gs pos="0">
                <a:srgbClr val="0070C0"/>
              </a:gs>
              <a:gs pos="60000">
                <a:schemeClr val="tx1"/>
              </a:gs>
              <a:gs pos="100000">
                <a:srgbClr val="00B0F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>
                <a:solidFill>
                  <a:schemeClr val="bg1">
                    <a:lumMod val="10000"/>
                  </a:schemeClr>
                </a:solidFill>
              </a:rPr>
              <a:t>Вилегодский</a:t>
            </a:r>
            <a:r>
              <a:rPr lang="ru-RU" b="1" dirty="0">
                <a:solidFill>
                  <a:schemeClr val="bg1">
                    <a:lumMod val="10000"/>
                  </a:schemeClr>
                </a:solidFill>
              </a:rPr>
              <a:t> муниципальный округ – сельская местность. Расположен на юго-востоке области на границе с Республикой Коми, Кировской областью и соединен с ними асфальтированной дорогой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bg1">
                    <a:lumMod val="10000"/>
                  </a:schemeClr>
                </a:solidFill>
              </a:rPr>
              <a:t>Количество населенных пунктов 177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bg1">
                    <a:lumMod val="10000"/>
                  </a:schemeClr>
                </a:solidFill>
              </a:rPr>
              <a:t>Численность населения 9187 человек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bg1">
                    <a:lumMod val="10000"/>
                  </a:schemeClr>
                </a:solidFill>
              </a:rPr>
              <a:t>Административный центр – село Ильинско-Подомское, с численностью населения 4986 человек.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  <a:p>
            <a:pPr algn="just"/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2" y="992671"/>
            <a:ext cx="5256212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00010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>
                    <a:lumMod val="10000"/>
                  </a:schemeClr>
                </a:solidFill>
              </a:rPr>
              <a:t>ГБУЗ Архангельской области «Ильинская ЦРБ» </a:t>
            </a:r>
          </a:p>
        </p:txBody>
      </p:sp>
    </p:spTree>
    <p:custDataLst>
      <p:tags r:id="rId1"/>
    </p:custData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10770" y="187766"/>
            <a:ext cx="399829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lang="ru-RU" sz="2000" dirty="0">
                <a:solidFill>
                  <a:srgbClr val="006600"/>
                </a:solidFill>
              </a:rPr>
              <a:t>Строительство здания центральной районной больницы завершено в 2009 году. Здание расположено на одной из живописных возвышенностей райцентра села </a:t>
            </a:r>
            <a:r>
              <a:rPr lang="ru-RU" sz="2000" dirty="0" err="1">
                <a:solidFill>
                  <a:srgbClr val="006600"/>
                </a:solidFill>
              </a:rPr>
              <a:t>Ильинско-Подомское</a:t>
            </a:r>
            <a:r>
              <a:rPr lang="ru-RU" sz="2000" dirty="0">
                <a:solidFill>
                  <a:srgbClr val="006600"/>
                </a:solidFill>
              </a:rPr>
              <a:t>. </a:t>
            </a:r>
          </a:p>
          <a:p>
            <a:pPr algn="ctr">
              <a:defRPr/>
            </a:pPr>
            <a:r>
              <a:rPr lang="ru-RU" sz="2000" dirty="0">
                <a:solidFill>
                  <a:srgbClr val="006600"/>
                </a:solidFill>
              </a:rPr>
              <a:t>В больнице созданы благоприятные условия для работы персонала.</a:t>
            </a:r>
          </a:p>
        </p:txBody>
      </p:sp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22" y="3402109"/>
            <a:ext cx="4124642" cy="308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8566"/>
            <a:ext cx="4320480" cy="30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54322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62749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690563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chemeClr val="bg1">
                    <a:lumMod val="75000"/>
                  </a:schemeClr>
                </a:solidFill>
              </a:rPr>
              <a:t>Структура</a:t>
            </a:r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600" y="-99392"/>
            <a:ext cx="1255395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737470"/>
            <a:ext cx="82570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eaLnBrk="1" hangingPunct="1"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Центральная районная больница с поликлиникой на 200 посещений в смену, дневным и круглосуточным стационарами, отделением «скорой медицинской помощи»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0" y="2908589"/>
            <a:ext cx="9141611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eaLnBrk="1" hangingPunct="1"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 врачебные амбулатории с дневными стационарами: </a:t>
            </a:r>
            <a:r>
              <a:rPr lang="ru-RU" sz="2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Вилегодская</a:t>
            </a:r>
            <a:r>
              <a:rPr lang="ru-RU" sz="2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25 км, </a:t>
            </a:r>
            <a:r>
              <a:rPr lang="ru-RU" sz="2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Соровская</a:t>
            </a:r>
            <a:r>
              <a:rPr lang="ru-RU" sz="2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50 км и Никольская – 25 км от центральной районной больницы</a:t>
            </a:r>
          </a:p>
          <a:p>
            <a:pPr eaLnBrk="1" hangingPunct="1">
              <a:defRPr/>
            </a:pP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 </a:t>
            </a:r>
          </a:p>
          <a:p>
            <a:pPr eaLnBrk="1" hangingPunct="1">
              <a:defRPr/>
            </a:pP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1" y="4525156"/>
            <a:ext cx="914161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342900" indent="-342900" algn="ctr" eaLnBrk="1" hangingPunct="1">
              <a:buFont typeface="Wingdings" panose="05000000000000000000" pitchFamily="2" charset="2"/>
              <a:buChar char="v"/>
              <a:defRPr/>
            </a:pPr>
            <a:r>
              <a:rPr lang="ru-RU" sz="2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 фельдшерско-акушерских пунктов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960" y="35234"/>
            <a:ext cx="230425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586836791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7208" y="1196752"/>
            <a:ext cx="3577590" cy="36317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eaLnBrk="1" hangingPunct="1"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Приглашаем на работу:</a:t>
            </a:r>
          </a:p>
          <a:p>
            <a:pPr eaLnBrk="1" hangingPunct="1">
              <a:defRPr/>
            </a:pPr>
            <a:endParaRPr lang="ru-RU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Врач-педиатр участковый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Врач-стоматолог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 общей практики (семейный врач)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Врач-терапевт участковый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Врач-офтальмолог  </a:t>
            </a:r>
          </a:p>
          <a:p>
            <a:pPr eaLnBrk="1" hangingPunct="1">
              <a:defRPr/>
            </a:pPr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pPr algn="ctr" eaLnBrk="1" hangingPunct="1">
              <a:defRPr/>
            </a:pPr>
            <a:r>
              <a:rPr lang="ru-RU" sz="14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Главный врач (881843) 41101</a:t>
            </a:r>
          </a:p>
          <a:p>
            <a:pPr algn="ctr" eaLnBrk="1" hangingPunct="1">
              <a:defRPr/>
            </a:pPr>
            <a:r>
              <a:rPr lang="ru-RU" sz="16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Отдел кадров (81843) 41931</a:t>
            </a:r>
          </a:p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600" b="1" spc="50" dirty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https://crb29.ru</a:t>
            </a:r>
            <a:endParaRPr lang="ru-RU" sz="1600" b="1" spc="5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1600" b="1" spc="5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244" y="188640"/>
            <a:ext cx="736322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учреждении работают 27 врачей и </a:t>
            </a:r>
          </a:p>
          <a:p>
            <a:pPr algn="ctr" eaLnBrk="1" hangingPunct="1">
              <a:defRPr/>
            </a:pP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93 среднего медицинского персонала</a:t>
            </a:r>
          </a:p>
          <a:p>
            <a:pPr algn="ctr" eaLnBrk="1" hangingPunct="1"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210" y="4924910"/>
            <a:ext cx="357759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молодые врачи</a:t>
            </a:r>
          </a:p>
        </p:txBody>
      </p:sp>
      <p:pic>
        <p:nvPicPr>
          <p:cNvPr id="614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" y="1196752"/>
            <a:ext cx="504031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39858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АМЕ\Больница\Поликлиника 2\DSC00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0913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АМЕ\Больница\Поликлиника\Изображение 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6" y="3860912"/>
            <a:ext cx="4118628" cy="29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-99392"/>
            <a:ext cx="9144000" cy="8925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EB67F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Преимущества работы </a:t>
            </a:r>
          </a:p>
          <a:p>
            <a:pPr algn="ctr" eaLnBrk="1" hangingPunct="1">
              <a:defRPr/>
            </a:pPr>
            <a:r>
              <a:rPr lang="ru-RU" sz="24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EB67F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ГБУЗ Архангельской области «Ильинская ЦРБ»: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9837" y="462209"/>
            <a:ext cx="4190636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ru-RU" sz="12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12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Новая больница и хорошая оснащенность кабинетов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Развитая дорожная сеть и хорошее автотранспортное сообщение между населенными пунктами района, а также с городами Котлас, Коряжма, Сыктывкар и Киров 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Возможность направления пациентов для обследования, консультаций и стационарного лечения в лечебно-профилактические учреждения г. Коряжма, г. Котлас и г. Сыктывкар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Участие в программе «Земский доктор» (единовременная выплата в размере </a:t>
            </a:r>
            <a:r>
              <a:rPr lang="ru-RU" sz="11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 млн. руб.</a:t>
            </a: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 (Основной текст)"/>
              </a:rPr>
              <a:t>Предоставление мер социальной поддержки: возмещение  расходов по оплате жилищно-коммунальных услуг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1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 (Основной текст)"/>
              </a:rPr>
              <a:t>Администрация учреждения заключает договор найма жилого помещения для проживания врачей</a:t>
            </a:r>
          </a:p>
        </p:txBody>
      </p:sp>
      <p:pic>
        <p:nvPicPr>
          <p:cNvPr id="7174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2" y="3860913"/>
            <a:ext cx="3969614" cy="29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Cadre\Desktop\ФОТО ДЛЯ ФИЛЬМА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2" y="836770"/>
            <a:ext cx="4456036" cy="285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3894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adre\Desktop\ФОТО ДЛЯ ФИЛЬМ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" y="3290395"/>
            <a:ext cx="5292078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5757" y="260648"/>
            <a:ext cx="349289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sz="13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Вилегодский</a:t>
            </a: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район – это замечательная красивая природа, смешанный лес и сосновый бор с дарами - ягодами и грибами, чистый воздух, рыбалка и охота</a:t>
            </a:r>
          </a:p>
          <a:p>
            <a:pPr algn="just" eaLnBrk="1" hangingPunct="1">
              <a:defRPr/>
            </a:pPr>
            <a:endParaRPr lang="ru-RU" sz="1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7234" y="44624"/>
            <a:ext cx="523234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endParaRPr lang="ru-RU" sz="1400" b="1" dirty="0">
              <a:ln w="10160">
                <a:solidFill>
                  <a:schemeClr val="accent4">
                    <a:lumMod val="10000"/>
                  </a:schemeClr>
                </a:solidFill>
                <a:prstDash val="solid"/>
              </a:ln>
              <a:solidFill>
                <a:srgbClr val="FFFF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Имеются условия для занятия спортом: лыжи (</a:t>
            </a:r>
            <a:r>
              <a:rPr lang="ru-RU" sz="13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лыжероллерная</a:t>
            </a: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трасса), спортивные залы для игровых видов спорта и с тренажерами, футбольная площадка, хоккейный корт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endParaRPr lang="ru-RU" sz="13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свободное от работы время можно заняться в кружках</a:t>
            </a:r>
            <a:r>
              <a:rPr lang="en-US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танцевальном, театральном, отдохнуть с друзьями в кафе, познакомиться с историей Виледи в краеведческом музее. В районе имеется школа искусств, в которой дети с удовольствием овладевают навыками рисования, ранним музыкальным развитием, учатся играть на  музыкальных инструментах. Летом дети могут отдохнуть в палаточном профильном лагере «</a:t>
            </a:r>
            <a:r>
              <a:rPr lang="ru-RU" sz="13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Бодборье</a:t>
            </a:r>
            <a:r>
              <a:rPr lang="ru-RU" sz="13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 с круглосуточным пребыванием детей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v"/>
              <a:defRPr/>
            </a:pPr>
            <a:endParaRPr lang="ru-RU" sz="1400" b="1" dirty="0">
              <a:ln w="10160">
                <a:solidFill>
                  <a:schemeClr val="accent4">
                    <a:lumMod val="10000"/>
                  </a:schemeClr>
                </a:solidFill>
                <a:prstDash val="solid"/>
              </a:ln>
              <a:solidFill>
                <a:srgbClr val="FFFF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ru-RU" sz="1400" b="1" dirty="0">
                <a:ln w="10160">
                  <a:solidFill>
                    <a:schemeClr val="accent4">
                      <a:lumMod val="1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1026" name="Picture 2" descr="C:\Users\Cadre\Desktop\ФОТО ДЛЯ ФИЛЬМА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97" y="4291548"/>
            <a:ext cx="3505200" cy="23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adre\Desktop\ФОТО ДЛЯ ФИЛЬМА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97" y="1700809"/>
            <a:ext cx="35052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234" y="3573016"/>
            <a:ext cx="521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Новый дом культуры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5" y="1804174"/>
            <a:ext cx="299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Река Виледь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4106" y="4396462"/>
            <a:ext cx="3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Детский парк «Росинка»</a:t>
            </a:r>
          </a:p>
        </p:txBody>
      </p:sp>
    </p:spTree>
    <p:extLst>
      <p:ext uri="{BB962C8B-B14F-4D97-AF65-F5344CB8AC3E}">
        <p14:creationId xmlns:p14="http://schemas.microsoft.com/office/powerpoint/2010/main" val="3415830287"/>
      </p:ext>
    </p:extLst>
  </p:cSld>
  <p:clrMapOvr>
    <a:masterClrMapping/>
  </p:clrMapOvr>
  <p:transition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Cadre\Desktop\ФОТО ДЛЯ ФИЛЬМА\10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23" y="3573016"/>
            <a:ext cx="544660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adre\Desktop\ФОТО ДЛЯ ФИЛЬМА\10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93" y="20284"/>
            <a:ext cx="4893135" cy="3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dre\Desktop\ФОТО ДЛЯ ФИЛЬМА\10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7" y="20936"/>
            <a:ext cx="4736106" cy="36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obory.ru/pic/22100/22134_20190805_2113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3656924"/>
            <a:ext cx="4425553" cy="32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070440"/>
      </p:ext>
    </p:extLst>
  </p:cSld>
  <p:clrMapOvr>
    <a:masterClrMapping/>
  </p:clrMapOvr>
  <p:transition>
    <p:pull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dre\AppData\Local\Temp\Rar$DI03.246\image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206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Коллектив Ильинской ЦРБ в день медицинского работника</a:t>
            </a:r>
          </a:p>
        </p:txBody>
      </p:sp>
    </p:spTree>
    <p:extLst>
      <p:ext uri="{BB962C8B-B14F-4D97-AF65-F5344CB8AC3E}">
        <p14:creationId xmlns:p14="http://schemas.microsoft.com/office/powerpoint/2010/main" val="976683808"/>
      </p:ext>
    </p:extLst>
  </p:cSld>
  <p:clrMapOvr>
    <a:masterClrMapping/>
  </p:clrMapOvr>
  <p:transition>
    <p:pull dir="r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2">
      <a:dk1>
        <a:srgbClr val="DDDDDD"/>
      </a:dk1>
      <a:lt1>
        <a:srgbClr val="F8F8F8"/>
      </a:lt1>
      <a:dk2>
        <a:srgbClr val="DDDDDD"/>
      </a:dk2>
      <a:lt2>
        <a:srgbClr val="F8F8F8"/>
      </a:lt2>
      <a:accent1>
        <a:srgbClr val="DDDDDD"/>
      </a:accent1>
      <a:accent2>
        <a:srgbClr val="DDDDDD"/>
      </a:accent2>
      <a:accent3>
        <a:srgbClr val="DDDDDD"/>
      </a:accent3>
      <a:accent4>
        <a:srgbClr val="DDDDDD"/>
      </a:accent4>
      <a:accent5>
        <a:srgbClr val="DDDDDD"/>
      </a:accent5>
      <a:accent6>
        <a:srgbClr val="DDDDDD"/>
      </a:accent6>
      <a:hlink>
        <a:srgbClr val="DDDDDD"/>
      </a:hlink>
      <a:folHlink>
        <a:srgbClr val="DDDDDD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1119</TotalTime>
  <Words>451</Words>
  <Application>Microsoft Office PowerPoint</Application>
  <PresentationFormat>Экран (4:3)</PresentationFormat>
  <Paragraphs>53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Century Gothic</vt:lpstr>
      <vt:lpstr>Century Gothic (Основной текст)</vt:lpstr>
      <vt:lpstr>Tahoma</vt:lpstr>
      <vt:lpstr>Times New Roman</vt:lpstr>
      <vt:lpstr>Verdana</vt:lpstr>
      <vt:lpstr>Wingdings</vt:lpstr>
      <vt:lpstr>Wingdings 2</vt:lpstr>
      <vt:lpstr>Яркая</vt:lpstr>
      <vt:lpstr>Презентация PowerPoint</vt:lpstr>
      <vt:lpstr>ГБУЗ Архангельской области «Ильинская ЦРБ» </vt:lpstr>
      <vt:lpstr>Презентация PowerPoint</vt:lpstr>
      <vt:lpstr>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Ерёменко Г.М.</dc:creator>
  <cp:lastModifiedBy>icrb-user</cp:lastModifiedBy>
  <cp:revision>137</cp:revision>
  <cp:lastPrinted>2017-11-09T12:31:10Z</cp:lastPrinted>
  <dcterms:created xsi:type="dcterms:W3CDTF">2009-04-23T16:24:08Z</dcterms:created>
  <dcterms:modified xsi:type="dcterms:W3CDTF">2021-03-23T04:49:26Z</dcterms:modified>
</cp:coreProperties>
</file>